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656"/>
  </p:normalViewPr>
  <p:slideViewPr>
    <p:cSldViewPr snapToGrid="0">
      <p:cViewPr varScale="1">
        <p:scale>
          <a:sx n="109" d="100"/>
          <a:sy n="109" d="100"/>
        </p:scale>
        <p:origin x="240" y="200"/>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viewProps" Target="view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4/17/18 8:32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4/17/18 8:32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4/17/18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4/17/18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4/17/18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4/17/18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 8:32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4/17/18 8:32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4/17/18 8:32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 8:32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4/17/18 8:32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4/17/18 8:32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4/17/18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4/17/18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4/17/18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4/17/18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4/17/18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ungho/k8s-bootcamp" TargetMode="External"/><Relationship Id="rId2" Type="http://schemas.openxmlformats.org/officeDocument/2006/relationships/hyperlink" Target="http://bit.ly/2ITn26n"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2.xml"/></Relationships>
</file>

<file path=ppt/slides/_rels/slide5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0.xml"/><Relationship Id="rId1" Type="http://schemas.openxmlformats.org/officeDocument/2006/relationships/slideLayout" Target="../slideLayouts/slideLayout12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9.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0.xml"/><Relationship Id="rId1" Type="http://schemas.openxmlformats.org/officeDocument/2006/relationships/slideLayout" Target="../slideLayouts/slideLayout20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0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4.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7.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a:t>Kubernetes </a:t>
            </a:r>
            <a:r>
              <a:rPr lang="en-US" dirty="0" err="1"/>
              <a:t>Hackfest</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a:t>
            </a:r>
            <a:br>
              <a:rPr lang="en-US" dirty="0"/>
            </a:br>
            <a:r>
              <a:rPr lang="en-US" dirty="0" err="1"/>
              <a:t>Vikram</a:t>
            </a:r>
            <a:r>
              <a:rPr lang="en-US" dirty="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you environment</a:t>
            </a:r>
          </a:p>
        </p:txBody>
      </p:sp>
      <p:sp>
        <p:nvSpPr>
          <p:cNvPr id="3" name="Text Placeholder 2"/>
          <p:cNvSpPr>
            <a:spLocks noGrp="1"/>
          </p:cNvSpPr>
          <p:nvPr>
            <p:ph type="body" sz="quarter" idx="10"/>
          </p:nvPr>
        </p:nvSpPr>
        <p:spPr>
          <a:xfrm>
            <a:off x="274702" y="1211287"/>
            <a:ext cx="11888787" cy="3933384"/>
          </a:xfrm>
        </p:spPr>
        <p:txBody>
          <a:bodyPr/>
          <a:lstStyle/>
          <a:p>
            <a:r>
              <a:rPr lang="en-US" dirty="0" err="1"/>
              <a:t>Wifi</a:t>
            </a:r>
            <a:r>
              <a:rPr lang="en-US" dirty="0"/>
              <a:t> Access:</a:t>
            </a:r>
          </a:p>
          <a:p>
            <a:pPr lvl="1"/>
            <a:r>
              <a:rPr lang="en-US" dirty="0"/>
              <a:t>Network: </a:t>
            </a:r>
            <a:r>
              <a:rPr lang="en-US" dirty="0" err="1"/>
              <a:t>Westin_Meeting_Room</a:t>
            </a:r>
            <a:endParaRPr lang="en-US" dirty="0"/>
          </a:p>
          <a:p>
            <a:pPr lvl="1"/>
            <a:r>
              <a:rPr lang="en-US" dirty="0"/>
              <a:t>Access: Microsoft</a:t>
            </a:r>
          </a:p>
          <a:p>
            <a:r>
              <a:rPr lang="en-US" dirty="0"/>
              <a:t>Azure Subscription:</a:t>
            </a:r>
          </a:p>
          <a:p>
            <a:pPr lvl="1"/>
            <a:r>
              <a:rPr lang="en-CA" dirty="0">
                <a:hlinkClick r:id="rId2"/>
              </a:rPr>
              <a:t>http://bit.ly/2ITn26n</a:t>
            </a:r>
            <a:endParaRPr lang="en-US" dirty="0"/>
          </a:p>
          <a:p>
            <a:r>
              <a:rPr lang="en-US" dirty="0"/>
              <a:t>Link to </a:t>
            </a:r>
            <a:r>
              <a:rPr lang="en-US" dirty="0" err="1"/>
              <a:t>Github</a:t>
            </a:r>
            <a:r>
              <a:rPr lang="en-US" dirty="0"/>
              <a:t> Repo with all code/examples:</a:t>
            </a:r>
          </a:p>
          <a:p>
            <a:pPr lvl="1"/>
            <a:r>
              <a:rPr lang="en-US" dirty="0">
                <a:hlinkClick r:id="rId3"/>
              </a:rPr>
              <a:t>https://github.com/jungho/k8s-bootcamp</a:t>
            </a:r>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extLst>
                    <a:ext uri="{9D8B030D-6E8A-4147-A177-3AD203B41FA5}">
                      <a16:colId xmlns:a16="http://schemas.microsoft.com/office/drawing/2014/main" val="20000"/>
                    </a:ext>
                  </a:extLst>
                </a:gridCol>
                <a:gridCol w="6467557">
                  <a:extLst>
                    <a:ext uri="{9D8B030D-6E8A-4147-A177-3AD203B41FA5}">
                      <a16:colId xmlns:a16="http://schemas.microsoft.com/office/drawing/2014/main" val="20001"/>
                    </a:ext>
                  </a:extLst>
                </a:gridCol>
              </a:tblGrid>
              <a:tr h="449605">
                <a:tc>
                  <a:txBody>
                    <a:bodyPr/>
                    <a:lstStyle/>
                    <a:p>
                      <a:r>
                        <a:rPr lang="en-US" dirty="0"/>
                        <a:t>Time</a:t>
                      </a:r>
                    </a:p>
                  </a:txBody>
                  <a:tcPr/>
                </a:tc>
                <a:tc>
                  <a:txBody>
                    <a:bodyPr/>
                    <a:lstStyle/>
                    <a:p>
                      <a:r>
                        <a:rPr lang="en-US" dirty="0"/>
                        <a:t>Activity</a:t>
                      </a:r>
                    </a:p>
                  </a:txBody>
                  <a:tcPr/>
                </a:tc>
                <a:extLst>
                  <a:ext uri="{0D108BD9-81ED-4DB2-BD59-A6C34878D82A}">
                    <a16:rowId xmlns:a16="http://schemas.microsoft.com/office/drawing/2014/main" val="10000"/>
                  </a:ext>
                </a:extLst>
              </a:tr>
              <a:tr h="455848">
                <a:tc>
                  <a:txBody>
                    <a:bodyPr/>
                    <a:lstStyle/>
                    <a:p>
                      <a:r>
                        <a:rPr lang="en-US" dirty="0"/>
                        <a:t>8:00</a:t>
                      </a:r>
                      <a:r>
                        <a:rPr lang="en-US" baseline="0" dirty="0"/>
                        <a:t>AM - 8:30AM</a:t>
                      </a:r>
                      <a:endParaRPr lang="en-US" dirty="0"/>
                    </a:p>
                  </a:txBody>
                  <a:tcPr/>
                </a:tc>
                <a:tc>
                  <a:txBody>
                    <a:bodyPr/>
                    <a:lstStyle/>
                    <a:p>
                      <a:r>
                        <a:rPr lang="en-US" dirty="0"/>
                        <a:t>REGISTRATION</a:t>
                      </a:r>
                    </a:p>
                  </a:txBody>
                  <a:tcPr/>
                </a:tc>
                <a:extLst>
                  <a:ext uri="{0D108BD9-81ED-4DB2-BD59-A6C34878D82A}">
                    <a16:rowId xmlns:a16="http://schemas.microsoft.com/office/drawing/2014/main" val="10001"/>
                  </a:ext>
                </a:extLst>
              </a:tr>
              <a:tr h="455848">
                <a:tc>
                  <a:txBody>
                    <a:bodyPr/>
                    <a:lstStyle/>
                    <a:p>
                      <a:r>
                        <a:rPr lang="en-US" dirty="0"/>
                        <a:t>8:30</a:t>
                      </a:r>
                      <a:r>
                        <a:rPr lang="en-US" baseline="0" dirty="0"/>
                        <a:t>AM </a:t>
                      </a:r>
                      <a:r>
                        <a:rPr lang="mr-IN" baseline="0" dirty="0"/>
                        <a:t>–</a:t>
                      </a:r>
                      <a:r>
                        <a:rPr lang="en-US" baseline="0" dirty="0"/>
                        <a:t> 9:00AM </a:t>
                      </a:r>
                      <a:endParaRPr lang="en-US" dirty="0"/>
                    </a:p>
                  </a:txBody>
                  <a:tcPr/>
                </a:tc>
                <a:tc>
                  <a:txBody>
                    <a:bodyPr/>
                    <a:lstStyle/>
                    <a:p>
                      <a:r>
                        <a:rPr lang="en-US" dirty="0"/>
                        <a:t>BREAKFAST</a:t>
                      </a:r>
                    </a:p>
                  </a:txBody>
                  <a:tcPr/>
                </a:tc>
                <a:extLst>
                  <a:ext uri="{0D108BD9-81ED-4DB2-BD59-A6C34878D82A}">
                    <a16:rowId xmlns:a16="http://schemas.microsoft.com/office/drawing/2014/main" val="10002"/>
                  </a:ext>
                </a:extLst>
              </a:tr>
              <a:tr h="455848">
                <a:tc>
                  <a:txBody>
                    <a:bodyPr/>
                    <a:lstStyle/>
                    <a:p>
                      <a:r>
                        <a:rPr lang="en-US" dirty="0"/>
                        <a:t>9:00AM</a:t>
                      </a:r>
                      <a:r>
                        <a:rPr lang="en-US" baseline="0" dirty="0"/>
                        <a:t> </a:t>
                      </a:r>
                      <a:r>
                        <a:rPr lang="mr-IN" baseline="0" dirty="0"/>
                        <a:t>–</a:t>
                      </a:r>
                      <a:r>
                        <a:rPr lang="en-US" baseline="0" dirty="0"/>
                        <a:t> 10:30AM</a:t>
                      </a:r>
                      <a:endParaRPr lang="en-US" dirty="0"/>
                    </a:p>
                  </a:txBody>
                  <a:tcPr/>
                </a:tc>
                <a:tc>
                  <a:txBody>
                    <a:bodyPr/>
                    <a:lstStyle/>
                    <a:p>
                      <a:r>
                        <a:rPr lang="en-US" dirty="0"/>
                        <a:t>Kubernetes Architecture and</a:t>
                      </a:r>
                      <a:r>
                        <a:rPr lang="en-US" baseline="0" dirty="0"/>
                        <a:t> Core Concepts</a:t>
                      </a:r>
                      <a:endParaRPr lang="en-US" dirty="0"/>
                    </a:p>
                  </a:txBody>
                  <a:tcPr/>
                </a:tc>
                <a:extLst>
                  <a:ext uri="{0D108BD9-81ED-4DB2-BD59-A6C34878D82A}">
                    <a16:rowId xmlns:a16="http://schemas.microsoft.com/office/drawing/2014/main" val="10003"/>
                  </a:ext>
                </a:extLst>
              </a:tr>
              <a:tr h="455848">
                <a:tc>
                  <a:txBody>
                    <a:bodyPr/>
                    <a:lstStyle/>
                    <a:p>
                      <a:r>
                        <a:rPr lang="en-US" dirty="0"/>
                        <a:t>10:30AM </a:t>
                      </a:r>
                      <a:r>
                        <a:rPr lang="mr-IN" dirty="0"/>
                        <a:t>–</a:t>
                      </a:r>
                      <a:r>
                        <a:rPr lang="en-US" dirty="0"/>
                        <a:t> 10:45AM</a:t>
                      </a:r>
                    </a:p>
                  </a:txBody>
                  <a:tcPr/>
                </a:tc>
                <a:tc>
                  <a:txBody>
                    <a:bodyPr/>
                    <a:lstStyle/>
                    <a:p>
                      <a:r>
                        <a:rPr lang="en-US" dirty="0"/>
                        <a:t>BREAK</a:t>
                      </a:r>
                    </a:p>
                  </a:txBody>
                  <a:tcPr/>
                </a:tc>
                <a:extLst>
                  <a:ext uri="{0D108BD9-81ED-4DB2-BD59-A6C34878D82A}">
                    <a16:rowId xmlns:a16="http://schemas.microsoft.com/office/drawing/2014/main" val="10004"/>
                  </a:ext>
                </a:extLst>
              </a:tr>
              <a:tr h="455848">
                <a:tc>
                  <a:txBody>
                    <a:bodyPr/>
                    <a:lstStyle/>
                    <a:p>
                      <a:r>
                        <a:rPr lang="en-US" dirty="0"/>
                        <a:t>10:45AM </a:t>
                      </a:r>
                      <a:r>
                        <a:rPr lang="mr-IN" dirty="0"/>
                        <a:t>–</a:t>
                      </a:r>
                      <a:r>
                        <a:rPr lang="en-US" dirty="0"/>
                        <a:t> 12:00</a:t>
                      </a:r>
                    </a:p>
                  </a:txBody>
                  <a:tcPr/>
                </a:tc>
                <a:tc>
                  <a:txBody>
                    <a:bodyPr/>
                    <a:lstStyle/>
                    <a:p>
                      <a:r>
                        <a:rPr lang="en-US" dirty="0" err="1"/>
                        <a:t>Hackfest</a:t>
                      </a:r>
                      <a:r>
                        <a:rPr lang="en-US" baseline="0" dirty="0"/>
                        <a:t> Challenges</a:t>
                      </a:r>
                      <a:endParaRPr lang="en-US" dirty="0"/>
                    </a:p>
                  </a:txBody>
                  <a:tcPr/>
                </a:tc>
                <a:extLst>
                  <a:ext uri="{0D108BD9-81ED-4DB2-BD59-A6C34878D82A}">
                    <a16:rowId xmlns:a16="http://schemas.microsoft.com/office/drawing/2014/main" val="10005"/>
                  </a:ext>
                </a:extLst>
              </a:tr>
              <a:tr h="455848">
                <a:tc>
                  <a:txBody>
                    <a:bodyPr/>
                    <a:lstStyle/>
                    <a:p>
                      <a:r>
                        <a:rPr lang="en-US" dirty="0"/>
                        <a:t>12:30 </a:t>
                      </a:r>
                      <a:r>
                        <a:rPr lang="mr-IN" dirty="0"/>
                        <a:t>–</a:t>
                      </a:r>
                      <a:r>
                        <a:rPr lang="en-US" dirty="0"/>
                        <a:t> 1:15PM</a:t>
                      </a:r>
                    </a:p>
                  </a:txBody>
                  <a:tcPr/>
                </a:tc>
                <a:tc>
                  <a:txBody>
                    <a:bodyPr/>
                    <a:lstStyle/>
                    <a:p>
                      <a:r>
                        <a:rPr lang="en-US" dirty="0"/>
                        <a:t>LUNCH</a:t>
                      </a:r>
                    </a:p>
                  </a:txBody>
                  <a:tcPr/>
                </a:tc>
                <a:extLst>
                  <a:ext uri="{0D108BD9-81ED-4DB2-BD59-A6C34878D82A}">
                    <a16:rowId xmlns:a16="http://schemas.microsoft.com/office/drawing/2014/main" val="10006"/>
                  </a:ext>
                </a:extLst>
              </a:tr>
              <a:tr h="455848">
                <a:tc>
                  <a:txBody>
                    <a:bodyPr/>
                    <a:lstStyle/>
                    <a:p>
                      <a:r>
                        <a:rPr lang="en-US" dirty="0"/>
                        <a:t>12:45PM </a:t>
                      </a:r>
                      <a:r>
                        <a:rPr lang="mr-IN" dirty="0"/>
                        <a:t>–</a:t>
                      </a:r>
                      <a:r>
                        <a:rPr lang="en-US" dirty="0"/>
                        <a:t> 2:00PM</a:t>
                      </a:r>
                    </a:p>
                  </a:txBody>
                  <a:tcPr/>
                </a:tc>
                <a:tc>
                  <a:txBody>
                    <a:bodyPr/>
                    <a:lstStyle/>
                    <a:p>
                      <a:r>
                        <a:rPr lang="en-US" baseline="0" dirty="0"/>
                        <a:t>Deploying/Reverse-Engineering the </a:t>
                      </a:r>
                      <a:r>
                        <a:rPr lang="en-US" baseline="0" dirty="0" err="1"/>
                        <a:t>Todo</a:t>
                      </a:r>
                      <a:r>
                        <a:rPr lang="en-US" baseline="0" dirty="0"/>
                        <a:t> Application</a:t>
                      </a:r>
                      <a:endParaRPr lang="en-US" dirty="0"/>
                    </a:p>
                  </a:txBody>
                  <a:tcPr/>
                </a:tc>
                <a:extLst>
                  <a:ext uri="{0D108BD9-81ED-4DB2-BD59-A6C34878D82A}">
                    <a16:rowId xmlns:a16="http://schemas.microsoft.com/office/drawing/2014/main" val="10007"/>
                  </a:ext>
                </a:extLst>
              </a:tr>
              <a:tr h="455848">
                <a:tc>
                  <a:txBody>
                    <a:bodyPr/>
                    <a:lstStyle/>
                    <a:p>
                      <a:r>
                        <a:rPr lang="en-US" dirty="0"/>
                        <a:t>2:00PM </a:t>
                      </a:r>
                      <a:r>
                        <a:rPr lang="mr-IN" dirty="0"/>
                        <a:t>–</a:t>
                      </a:r>
                      <a:r>
                        <a:rPr lang="en-US" dirty="0"/>
                        <a:t> 2:45PM</a:t>
                      </a:r>
                    </a:p>
                  </a:txBody>
                  <a:tcPr/>
                </a:tc>
                <a:tc>
                  <a:txBody>
                    <a:bodyPr/>
                    <a:lstStyle/>
                    <a:p>
                      <a:r>
                        <a:rPr lang="en-US" dirty="0"/>
                        <a:t>Advanced</a:t>
                      </a:r>
                      <a:r>
                        <a:rPr lang="en-US" baseline="0" dirty="0"/>
                        <a:t> K8S topics (RBAC, Ingress, Helm)</a:t>
                      </a:r>
                      <a:endParaRPr lang="en-US" dirty="0"/>
                    </a:p>
                  </a:txBody>
                  <a:tcPr/>
                </a:tc>
                <a:extLst>
                  <a:ext uri="{0D108BD9-81ED-4DB2-BD59-A6C34878D82A}">
                    <a16:rowId xmlns:a16="http://schemas.microsoft.com/office/drawing/2014/main" val="10008"/>
                  </a:ext>
                </a:extLst>
              </a:tr>
              <a:tr h="455848">
                <a:tc>
                  <a:txBody>
                    <a:bodyPr/>
                    <a:lstStyle/>
                    <a:p>
                      <a:r>
                        <a:rPr lang="en-US" dirty="0"/>
                        <a:t>2:45PM</a:t>
                      </a:r>
                      <a:r>
                        <a:rPr lang="en-US" baseline="0" dirty="0"/>
                        <a:t> </a:t>
                      </a:r>
                      <a:r>
                        <a:rPr lang="mr-IN" baseline="0" dirty="0"/>
                        <a:t>–</a:t>
                      </a:r>
                      <a:r>
                        <a:rPr lang="en-US" baseline="0" dirty="0"/>
                        <a:t> 3:00PM</a:t>
                      </a:r>
                      <a:endParaRPr lang="en-US" dirty="0"/>
                    </a:p>
                  </a:txBody>
                  <a:tcPr/>
                </a:tc>
                <a:tc>
                  <a:txBody>
                    <a:bodyPr/>
                    <a:lstStyle/>
                    <a:p>
                      <a:r>
                        <a:rPr lang="en-US" dirty="0"/>
                        <a:t>BREAK</a:t>
                      </a:r>
                    </a:p>
                  </a:txBody>
                  <a:tcPr/>
                </a:tc>
                <a:extLst>
                  <a:ext uri="{0D108BD9-81ED-4DB2-BD59-A6C34878D82A}">
                    <a16:rowId xmlns:a16="http://schemas.microsoft.com/office/drawing/2014/main" val="10009"/>
                  </a:ext>
                </a:extLst>
              </a:tr>
              <a:tr h="455848">
                <a:tc>
                  <a:txBody>
                    <a:bodyPr/>
                    <a:lstStyle/>
                    <a:p>
                      <a:r>
                        <a:rPr lang="en-US" dirty="0"/>
                        <a:t>3:00PM </a:t>
                      </a:r>
                      <a:r>
                        <a:rPr lang="mr-IN" dirty="0"/>
                        <a:t>–</a:t>
                      </a:r>
                      <a:r>
                        <a:rPr lang="en-US" dirty="0"/>
                        <a:t> 4:15PM</a:t>
                      </a:r>
                    </a:p>
                  </a:txBody>
                  <a:tcPr/>
                </a:tc>
                <a:tc>
                  <a:txBody>
                    <a:bodyPr/>
                    <a:lstStyle/>
                    <a:p>
                      <a:r>
                        <a:rPr lang="en-US" dirty="0" err="1"/>
                        <a:t>Hackfest</a:t>
                      </a:r>
                      <a:r>
                        <a:rPr lang="en-US" dirty="0"/>
                        <a:t> Challenges</a:t>
                      </a:r>
                    </a:p>
                  </a:txBody>
                  <a:tcPr/>
                </a:tc>
                <a:extLst>
                  <a:ext uri="{0D108BD9-81ED-4DB2-BD59-A6C34878D82A}">
                    <a16:rowId xmlns:a16="http://schemas.microsoft.com/office/drawing/2014/main" val="10010"/>
                  </a:ext>
                </a:extLst>
              </a:tr>
              <a:tr h="455848">
                <a:tc>
                  <a:txBody>
                    <a:bodyPr/>
                    <a:lstStyle/>
                    <a:p>
                      <a:r>
                        <a:rPr lang="en-US" dirty="0"/>
                        <a:t>4:15PM </a:t>
                      </a:r>
                      <a:r>
                        <a:rPr lang="mr-IN" dirty="0"/>
                        <a:t>–</a:t>
                      </a:r>
                      <a:r>
                        <a:rPr lang="en-US" dirty="0"/>
                        <a:t> 4:30PM</a:t>
                      </a:r>
                    </a:p>
                  </a:txBody>
                  <a:tcPr/>
                </a:tc>
                <a:tc>
                  <a:txBody>
                    <a:bodyPr/>
                    <a:lstStyle/>
                    <a:p>
                      <a:r>
                        <a:rPr lang="en-US" dirty="0"/>
                        <a:t>End of Day Summary &amp; Prizes!!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a:t>Code </a:t>
            </a:r>
            <a:r>
              <a:rPr lang="en-US" sz="3200" dirty="0"/>
              <a:t>samples available</a:t>
            </a:r>
          </a:p>
          <a:p>
            <a:r>
              <a:rPr lang="en-US" sz="3200" dirty="0"/>
              <a:t>Advanced scenarios possible</a:t>
            </a:r>
          </a:p>
          <a:p>
            <a:endParaRPr lang="en-US" dirty="0"/>
          </a:p>
          <a:p>
            <a:pPr marL="0" indent="0">
              <a:buNone/>
            </a:pPr>
            <a:r>
              <a:rPr lang="en-US" i="1" dirty="0"/>
              <a:t>How to get help...</a:t>
            </a:r>
          </a:p>
          <a:p>
            <a:r>
              <a:rPr lang="en-US" sz="2400" dirty="0"/>
              <a:t>Kubernetes API Reference:  https://v1-8.docs.kubernetes.io/docs/</a:t>
            </a:r>
            <a:r>
              <a:rPr lang="en-US" sz="2400" dirty="0" err="1"/>
              <a:t>api</a:t>
            </a:r>
            <a:r>
              <a:rPr lang="en-US" sz="2400" dirty="0"/>
              <a:t>-reference/v1.8/</a:t>
            </a:r>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115246"/>
          </a:xfrm>
        </p:spPr>
        <p:txBody>
          <a:bodyPr/>
          <a:lstStyle/>
          <a:p>
            <a:r>
              <a:rPr lang="en-US" dirty="0"/>
              <a:t>You have hands-on exposure deploying a micro-service based application to K8S</a:t>
            </a:r>
          </a:p>
          <a:p>
            <a:r>
              <a:rPr lang="en-US" dirty="0"/>
              <a:t>You have a base understanding of K8S architecture</a:t>
            </a:r>
          </a:p>
          <a:p>
            <a:r>
              <a:rPr lang="en-US" dirty="0"/>
              <a:t>You have a base understanding of core K8S concepts and resources</a:t>
            </a:r>
          </a:p>
          <a:p>
            <a:r>
              <a:rPr lang="en-US" dirty="0"/>
              <a:t>You have a base understanding of K8S tooling</a:t>
            </a:r>
          </a:p>
          <a:p>
            <a:r>
              <a:rPr lang="en-US" dirty="0"/>
              <a:t>You are excited about K8S and how it can change how you build enterprise solutions using open-source technologies on Azure!!</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won’t cover</a:t>
            </a:r>
          </a:p>
        </p:txBody>
      </p:sp>
      <p:sp>
        <p:nvSpPr>
          <p:cNvPr id="3" name="Text Placeholder 2"/>
          <p:cNvSpPr>
            <a:spLocks noGrp="1"/>
          </p:cNvSpPr>
          <p:nvPr>
            <p:ph type="body" sz="quarter" idx="10"/>
          </p:nvPr>
        </p:nvSpPr>
        <p:spPr>
          <a:xfrm>
            <a:off x="274702" y="1211288"/>
            <a:ext cx="11888787" cy="5955476"/>
          </a:xfrm>
        </p:spPr>
        <p:txBody>
          <a:bodyPr/>
          <a:lstStyle/>
          <a:p>
            <a:r>
              <a:rPr lang="en-US" sz="2800" dirty="0"/>
              <a:t>K8S is a large topic, we can’t cover everything in one day</a:t>
            </a:r>
          </a:p>
          <a:p>
            <a:r>
              <a:rPr lang="en-US" sz="2800" dirty="0"/>
              <a:t>We won’t cover:</a:t>
            </a:r>
          </a:p>
          <a:p>
            <a:pPr lvl="1"/>
            <a:r>
              <a:rPr lang="en-US" sz="2200" dirty="0"/>
              <a:t>How to secure your cluster (</a:t>
            </a:r>
            <a:r>
              <a:rPr lang="en-US" sz="2200" dirty="0" err="1"/>
              <a:t>e.g</a:t>
            </a:r>
            <a:r>
              <a:rPr lang="en-US" sz="2200" dirty="0"/>
              <a:t> </a:t>
            </a:r>
            <a:r>
              <a:rPr lang="en-US" sz="2200" dirty="0" err="1"/>
              <a:t>PodSecurityPolicy</a:t>
            </a:r>
            <a:r>
              <a:rPr lang="en-US" sz="2200" dirty="0"/>
              <a:t>, </a:t>
            </a:r>
            <a:r>
              <a:rPr lang="en-US" sz="2200" dirty="0" err="1"/>
              <a:t>NetworkPolicy</a:t>
            </a:r>
            <a:r>
              <a:rPr lang="en-US" sz="2200" dirty="0"/>
              <a:t>, </a:t>
            </a:r>
            <a:r>
              <a:rPr lang="en-US" sz="2200" dirty="0" err="1"/>
              <a:t>etc</a:t>
            </a:r>
            <a:r>
              <a:rPr lang="en-US" sz="2200" dirty="0"/>
              <a:t>)</a:t>
            </a:r>
          </a:p>
          <a:p>
            <a:pPr lvl="1"/>
            <a:r>
              <a:rPr lang="en-US" sz="2200" dirty="0"/>
              <a:t>Best-practices for building lean, secure Docker images</a:t>
            </a:r>
          </a:p>
          <a:p>
            <a:pPr lvl="1"/>
            <a:r>
              <a:rPr lang="en-US" sz="2200" dirty="0"/>
              <a:t>Best-practices when building native K8S apps</a:t>
            </a:r>
          </a:p>
          <a:p>
            <a:pPr lvl="1"/>
            <a:r>
              <a:rPr lang="en-US" sz="2200" dirty="0"/>
              <a:t>Different cluster provisioning options e.g. </a:t>
            </a:r>
            <a:r>
              <a:rPr lang="en-US" sz="2200" dirty="0" err="1"/>
              <a:t>acs</a:t>
            </a:r>
            <a:r>
              <a:rPr lang="en-US" sz="2200" dirty="0"/>
              <a:t>-engine, </a:t>
            </a:r>
            <a:r>
              <a:rPr lang="en-US" sz="2200" dirty="0" err="1"/>
              <a:t>kubeadm</a:t>
            </a:r>
            <a:r>
              <a:rPr lang="en-US" sz="2200" dirty="0"/>
              <a:t>, </a:t>
            </a:r>
            <a:r>
              <a:rPr lang="en-US" sz="2200" dirty="0" err="1"/>
              <a:t>kubespray</a:t>
            </a:r>
            <a:endParaRPr lang="en-US" sz="2200" dirty="0"/>
          </a:p>
          <a:p>
            <a:pPr lvl="1"/>
            <a:r>
              <a:rPr lang="en-US" sz="2200" dirty="0"/>
              <a:t>CNI (Container Network Interface) and different options to meet K8S network requirements</a:t>
            </a:r>
          </a:p>
          <a:p>
            <a:pPr lvl="1"/>
            <a:r>
              <a:rPr lang="en-US" sz="2200" dirty="0"/>
              <a:t>Advanced scheduling scenarios (</a:t>
            </a:r>
            <a:r>
              <a:rPr lang="en-US" sz="2200" dirty="0" err="1"/>
              <a:t>e.g</a:t>
            </a:r>
            <a:r>
              <a:rPr lang="en-US" sz="2200" dirty="0"/>
              <a:t> taints/tolerations, affinity/anti-affinity)</a:t>
            </a:r>
          </a:p>
          <a:p>
            <a:pPr lvl="1"/>
            <a:r>
              <a:rPr lang="en-US" sz="2200" dirty="0"/>
              <a:t>Service-mesh such as </a:t>
            </a:r>
            <a:r>
              <a:rPr lang="en-US" sz="2200" dirty="0" err="1"/>
              <a:t>Linkerd</a:t>
            </a:r>
            <a:r>
              <a:rPr lang="en-US" sz="2200" dirty="0"/>
              <a:t>, </a:t>
            </a:r>
            <a:r>
              <a:rPr lang="en-US" sz="2200" dirty="0" err="1"/>
              <a:t>Istio</a:t>
            </a:r>
            <a:endParaRPr lang="en-US" sz="2200" dirty="0"/>
          </a:p>
          <a:p>
            <a:pPr lvl="1"/>
            <a:r>
              <a:rPr lang="en-US" sz="2200" dirty="0"/>
              <a:t>Auto-scaling cluster nodes on Azure</a:t>
            </a:r>
          </a:p>
          <a:p>
            <a:pPr lvl="1"/>
            <a:r>
              <a:rPr lang="en-US" sz="2200" dirty="0"/>
              <a:t>Extending K8S e.g. Custom Resource Definitions, custom controllers</a:t>
            </a:r>
          </a:p>
          <a:p>
            <a:pPr lvl="1"/>
            <a:endParaRPr lang="en-US" dirty="0"/>
          </a:p>
          <a:p>
            <a:pPr marL="228600" lvl="1" indent="0">
              <a:buNone/>
            </a:pPr>
            <a:r>
              <a:rPr lang="en-US" sz="3600" i="1" dirty="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2952</TotalTime>
  <Words>5308</Words>
  <Application>Microsoft Macintosh PowerPoint</Application>
  <PresentationFormat>Custom</PresentationFormat>
  <Paragraphs>832</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199</cp:revision>
  <dcterms:modified xsi:type="dcterms:W3CDTF">2018-04-17T12:34:44Z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